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sldIdLst>
    <p:sldId id="256" r:id="rId5"/>
    <p:sldId id="257" r:id="rId6"/>
    <p:sldId id="258" r:id="rId7"/>
    <p:sldId id="259" r:id="rId8"/>
    <p:sldId id="260" r:id="rId9"/>
    <p:sldId id="263" r:id="rId10"/>
    <p:sldId id="264" r:id="rId11"/>
    <p:sldId id="261" r:id="rId12"/>
    <p:sldId id="262" r:id="rId13"/>
    <p:sldId id="265" r:id="rId14"/>
    <p:sldId id="266" r:id="rId15"/>
    <p:sldId id="267" r:id="rId16"/>
    <p:sldId id="268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7D91167-3170-D2C9-DD76-E076762F0644}" v="1031" dt="2025-06-18T08:38:15.3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05E5C6-F87C-400C-A9EF-F71FD62F4F3F}" type="datetimeFigureOut">
              <a:rPr lang="fr-CH" smtClean="0"/>
              <a:t>18.06.2025</a:t>
            </a:fld>
            <a:endParaRPr lang="fr-CH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CH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DF36A5-1B56-4E96-BAF4-03057780A81D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683415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Hello everyone,</a:t>
            </a:r>
          </a:p>
          <a:p>
            <a:endParaRPr lang="en-US"/>
          </a:p>
          <a:p>
            <a:r>
              <a:rPr lang="en-US"/>
              <a:t>My colleague and me, We want to talk about our topic </a:t>
            </a:r>
            <a:r>
              <a:rPr lang="en-US" b="1"/>
              <a:t>concerning</a:t>
            </a:r>
            <a:r>
              <a:rPr lang="en-US"/>
              <a:t> electromobility in Switzerland.</a:t>
            </a:r>
          </a:p>
          <a:p>
            <a:endParaRPr lang="en-US"/>
          </a:p>
          <a:p>
            <a:r>
              <a:rPr lang="en-US"/>
              <a:t>As you know, there are more and more electric vehicles on the road. </a:t>
            </a:r>
          </a:p>
          <a:p>
            <a:endParaRPr lang="en-US"/>
          </a:p>
          <a:p>
            <a:r>
              <a:rPr lang="en-US"/>
              <a:t>For people who want to buy an electric car, there is always the same simple question:</a:t>
            </a:r>
          </a:p>
          <a:p>
            <a:endParaRPr lang="en-US"/>
          </a:p>
          <a:p>
            <a:endParaRPr lang="en-US"/>
          </a:p>
          <a:p>
            <a:r>
              <a:rPr lang="en-US" b="1"/>
              <a:t>Do we have enough chargers in Switzerland?</a:t>
            </a:r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To answer this question, we will talk about this points</a:t>
            </a:r>
            <a:endParaRPr lang="fr-CH"/>
          </a:p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DF36A5-1B56-4E96-BAF4-03057780A81D}" type="slidenum">
              <a:rPr lang="fr-CH" smtClean="0"/>
              <a:t>1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17225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A701A-5FB3-4F33-BC1F-75A252C74B8D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E2ACD-D4C0-4BFF-AAD0-301173364C06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D305C-7D43-4F99-843E-D3388BEBC491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7693B0-751D-4568-B743-B142541C07F9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B2BCB-974C-414E-915C-79558D567659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1C3D9-BB2B-486F-9DD4-B635663C7435}" type="datetime1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E3C547-0C78-4ED0-AFED-14CF8559E8C7}" type="datetime1">
              <a:rPr lang="en-US" smtClean="0"/>
              <a:t>6/18/2025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69B3B8-C4B6-4657-9999-8D191FFB0D7E}" type="datetime1">
              <a:rPr lang="en-US" smtClean="0"/>
              <a:t>6/18/2025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547F4-EE60-4E14-8D15-34E8A3149F26}" type="datetime1">
              <a:rPr lang="en-US" smtClean="0"/>
              <a:t>6/18/2025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927FF4-F699-4AE0-A469-8973CD82E151}" type="datetime1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4CB8F-2CAB-4273-8372-7026069C8904}" type="datetime1">
              <a:rPr lang="en-US" smtClean="0"/>
              <a:t>6/18/2025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BCE3F-1AD2-42C5-8809-CDBF2BF90317}" type="datetime1">
              <a:rPr lang="en-US" smtClean="0"/>
              <a:t>6/18/2025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25E094D-0291-306F-37DB-B0ABC293AEA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43660" y="6443120"/>
            <a:ext cx="2813840" cy="370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Adoption of Rules in Societies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Pandemia Simulation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30AAEED-72AA-1CEE-1CCC-C61BD192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203E-1690-92EC-5E8D-A0FF1ABB0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br>
              <a:rPr lang="en-US"/>
            </a:br>
            <a:endParaRPr lang="fr-FR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9710C-DC7D-DE94-9898-33E4F67A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US"/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0ABAC-3675-9164-EB81-5696EA561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Sealed Trait</a:t>
            </a:r>
          </a:p>
          <a:p>
            <a:pPr>
              <a:lnSpc>
                <a:spcPct val="90000"/>
              </a:lnSpc>
            </a:pPr>
            <a:r>
              <a:rPr lang="en-US" sz="2500"/>
              <a:t>Map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en-US" sz="2500"/>
              <a:t>Iteration over the vector of agents</a:t>
            </a:r>
          </a:p>
          <a:p>
            <a:pPr>
              <a:lnSpc>
                <a:spcPct val="90000"/>
              </a:lnSpc>
            </a:pPr>
            <a:r>
              <a:rPr lang="en-US" sz="2500"/>
              <a:t>Match Case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en-US" sz="2500"/>
              <a:t>Select action according of status</a:t>
            </a:r>
          </a:p>
          <a:p>
            <a:pPr>
              <a:lnSpc>
                <a:spcPct val="90000"/>
              </a:lnSpc>
            </a:pPr>
            <a:r>
              <a:rPr lang="en-US" sz="2500" err="1"/>
              <a:t>FoldLeft</a:t>
            </a:r>
            <a:endParaRPr lang="en-US" sz="2500"/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en-US" sz="2500"/>
              <a:t>Compute infection</a:t>
            </a:r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en-US" sz="2500"/>
              <a:t>Compute results of simulations</a:t>
            </a:r>
          </a:p>
          <a:p>
            <a:pPr>
              <a:lnSpc>
                <a:spcPct val="90000"/>
              </a:lnSpc>
            </a:pPr>
            <a:r>
              <a:rPr lang="en-US" sz="2500" err="1"/>
              <a:t>ScalaFX</a:t>
            </a:r>
            <a:endParaRPr lang="en-US" sz="2500"/>
          </a:p>
          <a:p>
            <a:pPr lvl="1">
              <a:lnSpc>
                <a:spcPct val="90000"/>
              </a:lnSpc>
              <a:buFont typeface="Courier New"/>
              <a:buChar char="o"/>
            </a:pPr>
            <a:r>
              <a:rPr lang="en-US" sz="2500"/>
              <a:t>GUI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046FAC-E850-1137-D4C9-0B5E4CBD9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75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E3B0C-5AFA-9873-5EC6-42E0A5104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US"/>
              <a:t>Conclusion</a:t>
            </a:r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E31F6981-A1A6-024E-C6F2-05E3BA7E64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10210"/>
          <a:stretch>
            <a:fillRect/>
          </a:stretch>
        </p:blipFill>
        <p:spPr>
          <a:xfrm>
            <a:off x="457200" y="1600200"/>
            <a:ext cx="8229600" cy="4525963"/>
          </a:xfr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FEC95-D4D4-09F6-F2FB-4FBB4AAD9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260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0D825B-D204-4025-B53C-D0F005205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56B2A48-AFEA-A5B5-3B36-48B4A9C9EA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64049" t="4118" r="1033" b="675"/>
          <a:stretch>
            <a:fillRect/>
          </a:stretch>
        </p:blipFill>
        <p:spPr>
          <a:xfrm>
            <a:off x="5809462" y="1253370"/>
            <a:ext cx="3192857" cy="533741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B5F7E6-07D7-B843-7BDE-B22134015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Conclusion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D9770AB-2E96-D5EB-ECBD-993820AEE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825665"/>
            <a:ext cx="4040188" cy="639762"/>
          </a:xfrm>
        </p:spPr>
        <p:txBody>
          <a:bodyPr/>
          <a:lstStyle/>
          <a:p>
            <a:r>
              <a:rPr lang="en-US" dirty="0">
                <a:ea typeface="Calibri"/>
                <a:cs typeface="Calibri"/>
              </a:rPr>
              <a:t>No infection</a:t>
            </a: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08452C1-B443-4FB2-8DE3-E893396674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45025" y="825665"/>
            <a:ext cx="4041775" cy="639762"/>
          </a:xfrm>
        </p:spPr>
        <p:txBody>
          <a:bodyPr/>
          <a:lstStyle/>
          <a:p>
            <a:r>
              <a:rPr lang="en-US" dirty="0">
                <a:ea typeface="Calibri"/>
                <a:cs typeface="Calibri"/>
              </a:rPr>
              <a:t>10% infected at start</a:t>
            </a:r>
            <a:endParaRPr lang="en-US" dirty="0" err="1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CDBADA0-1C4A-4420-7F28-6C9F06680C3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693009" y="3120637"/>
            <a:ext cx="4041775" cy="3233420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BDD6DB2-7B75-6798-9DFC-A98C2AF6F46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132263" y="1500928"/>
            <a:ext cx="4040188" cy="323215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A8C7B0-A5D7-416A-EB59-D6766989F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339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C8D870-DFC9-E36D-07F2-6272F7B9E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91EA5-04E3-0543-EDF3-A147BB201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US" dirty="0"/>
              <a:t>Questions</a:t>
            </a:r>
          </a:p>
        </p:txBody>
      </p:sp>
      <p:pic>
        <p:nvPicPr>
          <p:cNvPr id="5" name="Example">
            <a:hlinkClick r:id="" action="ppaction://media"/>
            <a:extLst>
              <a:ext uri="{FF2B5EF4-FFF2-40B4-BE49-F238E27FC236}">
                <a16:creationId xmlns:a16="http://schemas.microsoft.com/office/drawing/2014/main" id="{21F84ACF-7067-C202-96D8-75BBD936C5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857" y="1600200"/>
            <a:ext cx="7940286" cy="452596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2C3314-4E30-0CE1-60A3-FFCA9792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43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50B01-0E96-6F69-D2A0-9A5EA343F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E33F5-D9B9-0EC3-AFAC-F2293BF91D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Presentation</a:t>
            </a:r>
          </a:p>
          <a:p>
            <a:r>
              <a:rPr lang="en-US" dirty="0">
                <a:ea typeface="Calibri"/>
                <a:cs typeface="Calibri"/>
              </a:rPr>
              <a:t>Physical Models</a:t>
            </a:r>
          </a:p>
          <a:p>
            <a:r>
              <a:rPr lang="en-US" dirty="0">
                <a:ea typeface="Calibri"/>
                <a:cs typeface="Calibri"/>
              </a:rPr>
              <a:t>Implementation</a:t>
            </a:r>
          </a:p>
          <a:p>
            <a:r>
              <a:rPr lang="en-US" dirty="0">
                <a:ea typeface="Calibri"/>
                <a:cs typeface="Calibri"/>
              </a:rPr>
              <a:t>Conclusion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DE23D9-C276-05C6-9A86-9BB877AFB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98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F28E4-9B67-203A-9D3D-D0CF8F33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 anchor="ctr">
            <a:normAutofit/>
          </a:bodyPr>
          <a:lstStyle/>
          <a:p>
            <a:r>
              <a:rPr lang="en-US"/>
              <a:t>Presentation</a:t>
            </a:r>
            <a:endParaRPr lang="en-US" dirty="0"/>
          </a:p>
        </p:txBody>
      </p:sp>
      <p:pic>
        <p:nvPicPr>
          <p:cNvPr id="3" name="15sec_video">
            <a:hlinkClick r:id="" action="ppaction://media"/>
            <a:extLst>
              <a:ext uri="{FF2B5EF4-FFF2-40B4-BE49-F238E27FC236}">
                <a16:creationId xmlns:a16="http://schemas.microsoft.com/office/drawing/2014/main" id="{CE509F86-444F-E44F-B155-A3E13D7BF95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1857" y="1600200"/>
            <a:ext cx="7940286" cy="4525963"/>
          </a:xfrm>
          <a:prstGeom prst="rect">
            <a:avLst/>
          </a:prstGeom>
          <a:noFill/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823294-7302-DA9E-9B21-24FE8F67A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1FF6DA9-008F-8B48-92A6-B652298478BF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145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80C40-C34F-36BB-6275-242AA91BA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050"/>
            <a:ext cx="8227675" cy="1162050"/>
          </a:xfrm>
        </p:spPr>
        <p:txBody>
          <a:bodyPr>
            <a:normAutofit/>
          </a:bodyPr>
          <a:lstStyle/>
          <a:p>
            <a:r>
              <a:rPr lang="en-US" sz="4400" dirty="0">
                <a:ea typeface="Calibri"/>
                <a:cs typeface="Calibri"/>
              </a:rPr>
              <a:t>Physical Model</a:t>
            </a:r>
            <a:endParaRPr lang="en-US" sz="44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DEB59AE-1C43-1C52-9E24-83F9081A16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1034284"/>
              </p:ext>
            </p:extLst>
          </p:nvPr>
        </p:nvGraphicFramePr>
        <p:xfrm>
          <a:off x="155058" y="2225309"/>
          <a:ext cx="8835808" cy="289679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9378">
                  <a:extLst>
                    <a:ext uri="{9D8B030D-6E8A-4147-A177-3AD203B41FA5}">
                      <a16:colId xmlns:a16="http://schemas.microsoft.com/office/drawing/2014/main" val="2821282911"/>
                    </a:ext>
                  </a:extLst>
                </a:gridCol>
                <a:gridCol w="2332848">
                  <a:extLst>
                    <a:ext uri="{9D8B030D-6E8A-4147-A177-3AD203B41FA5}">
                      <a16:colId xmlns:a16="http://schemas.microsoft.com/office/drawing/2014/main" val="1582951022"/>
                    </a:ext>
                  </a:extLst>
                </a:gridCol>
                <a:gridCol w="2291921">
                  <a:extLst>
                    <a:ext uri="{9D8B030D-6E8A-4147-A177-3AD203B41FA5}">
                      <a16:colId xmlns:a16="http://schemas.microsoft.com/office/drawing/2014/main" val="3412292603"/>
                    </a:ext>
                  </a:extLst>
                </a:gridCol>
                <a:gridCol w="2261661">
                  <a:extLst>
                    <a:ext uri="{9D8B030D-6E8A-4147-A177-3AD203B41FA5}">
                      <a16:colId xmlns:a16="http://schemas.microsoft.com/office/drawing/2014/main" val="3811641140"/>
                    </a:ext>
                  </a:extLst>
                </a:gridCol>
              </a:tblGrid>
              <a:tr h="602043">
                <a:tc>
                  <a:txBody>
                    <a:bodyPr/>
                    <a:lstStyle/>
                    <a:p>
                      <a:r>
                        <a:rPr lang="en-US" dirty="0"/>
                        <a:t>Mindset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Comply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Reject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44013"/>
                  </a:ext>
                </a:extLst>
              </a:tr>
              <a:tr h="344024">
                <a:tc>
                  <a:txBody>
                    <a:bodyPr/>
                    <a:lstStyle/>
                    <a:p>
                      <a:r>
                        <a:rPr lang="en-US" dirty="0"/>
                        <a:t>Comply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279012"/>
                  </a:ext>
                </a:extLst>
              </a:tr>
              <a:tr h="860061">
                <a:tc>
                  <a:txBody>
                    <a:bodyPr/>
                    <a:lstStyle/>
                    <a:p>
                      <a:r>
                        <a:rPr lang="en-US" dirty="0"/>
                        <a:t>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(if majority)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(+ if majority comply else -)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(if majority)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35889"/>
                  </a:ext>
                </a:extLst>
              </a:tr>
              <a:tr h="1068933">
                <a:tc>
                  <a:txBody>
                    <a:bodyPr/>
                    <a:lstStyle/>
                    <a:p>
                      <a:r>
                        <a:rPr lang="en-US" dirty="0"/>
                        <a:t>Reject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(+ if comply around else -)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705405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EB4C4C-A165-222F-0994-BA45F6F985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8227675" cy="7866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Calibri"/>
                <a:cs typeface="Calibri"/>
              </a:rPr>
              <a:t>Matrix: </a:t>
            </a:r>
            <a:r>
              <a:rPr lang="en-US" sz="2400" dirty="0">
                <a:ea typeface="Calibri"/>
                <a:cs typeface="Calibri"/>
              </a:rPr>
              <a:t>Prisoner Dilemma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EA9C51-3139-35E3-CE5E-4E2B24436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301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CC7F8-BA81-D0CF-F311-575ED70E8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ea typeface="Calibri"/>
                <a:cs typeface="Calibri"/>
              </a:rPr>
              <a:t>Physical Model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2F2DE8-3F75-62DF-34F3-0F7F645CD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5</a:t>
            </a:fld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88E2C12E-1FE2-2FCF-B786-1F9CF4FE2973}"/>
              </a:ext>
            </a:extLst>
          </p:cNvPr>
          <p:cNvSpPr txBox="1">
            <a:spLocks/>
          </p:cNvSpPr>
          <p:nvPr/>
        </p:nvSpPr>
        <p:spPr>
          <a:xfrm>
            <a:off x="457200" y="1067238"/>
            <a:ext cx="8227675" cy="7866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Results: 100 steps 10 times</a:t>
            </a:r>
            <a:endParaRPr lang="en-US" sz="2400" dirty="0">
              <a:ea typeface="Calibri"/>
              <a:cs typeface="Calibri"/>
            </a:endParaRPr>
          </a:p>
        </p:txBody>
      </p:sp>
      <p:pic>
        <p:nvPicPr>
          <p:cNvPr id="27" name="Content Placeholder 26">
            <a:extLst>
              <a:ext uri="{FF2B5EF4-FFF2-40B4-BE49-F238E27FC236}">
                <a16:creationId xmlns:a16="http://schemas.microsoft.com/office/drawing/2014/main" id="{900A17EB-47FB-6C15-0FE9-E088D0CEC0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78303" y="1562238"/>
            <a:ext cx="5984601" cy="4791184"/>
          </a:xfrm>
        </p:spPr>
      </p:pic>
    </p:spTree>
    <p:extLst>
      <p:ext uri="{BB962C8B-B14F-4D97-AF65-F5344CB8AC3E}">
        <p14:creationId xmlns:p14="http://schemas.microsoft.com/office/powerpoint/2010/main" val="913372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6B7CB-FEFF-7461-9625-B9CBE57CB5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C78557-E545-16C0-427B-6EA37261A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050"/>
            <a:ext cx="8227675" cy="1162050"/>
          </a:xfrm>
        </p:spPr>
        <p:txBody>
          <a:bodyPr>
            <a:normAutofit/>
          </a:bodyPr>
          <a:lstStyle/>
          <a:p>
            <a:r>
              <a:rPr lang="en-US" sz="4400" dirty="0">
                <a:ea typeface="Calibri"/>
                <a:cs typeface="Calibri"/>
              </a:rPr>
              <a:t>Physical Model</a:t>
            </a:r>
            <a:endParaRPr lang="en-US" sz="44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9FA73CD-EDC5-638D-B5BB-93CB470D6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8227675" cy="7866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Calibri"/>
                <a:cs typeface="Calibri"/>
              </a:rPr>
              <a:t>Infection spread</a:t>
            </a:r>
            <a:endParaRPr lang="en-US" sz="2400" dirty="0">
              <a:ea typeface="Calibri"/>
              <a:cs typeface="Calibri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111D6E-80DE-F9CC-71B2-3C545A02A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6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8CDD394-762B-EDBC-79DC-9865610B8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6982" y="2217463"/>
            <a:ext cx="8229818" cy="39087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Calibri"/>
                <a:cs typeface="Calibri"/>
              </a:rPr>
              <a:t>Infected:</a:t>
            </a:r>
          </a:p>
          <a:p>
            <a:pPr lvl="1">
              <a:buFont typeface="Courier New"/>
              <a:buChar char="o"/>
            </a:pPr>
            <a:r>
              <a:rPr lang="en-US" dirty="0">
                <a:ea typeface="Calibri"/>
                <a:cs typeface="Calibri"/>
              </a:rPr>
              <a:t>Behavior transmission factor</a:t>
            </a:r>
          </a:p>
          <a:p>
            <a:pPr lvl="1">
              <a:buFont typeface="Courier New"/>
              <a:buChar char="o"/>
            </a:pPr>
            <a:r>
              <a:rPr lang="en-US" dirty="0">
                <a:ea typeface="Calibri"/>
                <a:cs typeface="Calibri"/>
              </a:rPr>
              <a:t>Virus transmission factor</a:t>
            </a:r>
          </a:p>
          <a:p>
            <a:r>
              <a:rPr lang="en-US" dirty="0">
                <a:ea typeface="Calibri"/>
                <a:cs typeface="Calibri"/>
              </a:rPr>
              <a:t>Healthy: Can be infected</a:t>
            </a:r>
          </a:p>
          <a:p>
            <a:r>
              <a:rPr lang="en-US" dirty="0">
                <a:ea typeface="Calibri"/>
                <a:cs typeface="Calibri"/>
              </a:rPr>
              <a:t>Recovered:</a:t>
            </a:r>
          </a:p>
          <a:p>
            <a:pPr lvl="1">
              <a:buFont typeface="Courier New"/>
              <a:buChar char="o"/>
            </a:pPr>
            <a:r>
              <a:rPr lang="en-US" dirty="0">
                <a:ea typeface="Calibri"/>
                <a:cs typeface="Calibri"/>
              </a:rPr>
              <a:t>Safe and cannot be infected</a:t>
            </a:r>
          </a:p>
          <a:p>
            <a:pPr lvl="1">
              <a:buFont typeface="Courier New"/>
              <a:buChar char="o"/>
            </a:pPr>
            <a:r>
              <a:rPr lang="en-US" dirty="0">
                <a:ea typeface="Calibri"/>
                <a:cs typeface="Calibri"/>
              </a:rPr>
              <a:t>After some time will return to Healthy</a:t>
            </a:r>
          </a:p>
        </p:txBody>
      </p:sp>
    </p:spTree>
    <p:extLst>
      <p:ext uri="{BB962C8B-B14F-4D97-AF65-F5344CB8AC3E}">
        <p14:creationId xmlns:p14="http://schemas.microsoft.com/office/powerpoint/2010/main" val="14945674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2EF0AF-0025-9ADB-FDE7-4A24C22FF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BD3B1-AEB9-C986-2E0E-F97165E79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3050"/>
            <a:ext cx="8227675" cy="1162050"/>
          </a:xfrm>
        </p:spPr>
        <p:txBody>
          <a:bodyPr>
            <a:normAutofit/>
          </a:bodyPr>
          <a:lstStyle/>
          <a:p>
            <a:r>
              <a:rPr lang="en-US" sz="4400" dirty="0">
                <a:ea typeface="Calibri"/>
                <a:cs typeface="Calibri"/>
              </a:rPr>
              <a:t>Physical Model</a:t>
            </a:r>
            <a:endParaRPr lang="en-US" sz="44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10A7958-C2A9-FB5A-57D2-3CBE347E13E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3332515"/>
              </p:ext>
            </p:extLst>
          </p:nvPr>
        </p:nvGraphicFramePr>
        <p:xfrm>
          <a:off x="158496" y="2215863"/>
          <a:ext cx="8835896" cy="298917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2274">
                  <a:extLst>
                    <a:ext uri="{9D8B030D-6E8A-4147-A177-3AD203B41FA5}">
                      <a16:colId xmlns:a16="http://schemas.microsoft.com/office/drawing/2014/main" val="2821282911"/>
                    </a:ext>
                  </a:extLst>
                </a:gridCol>
                <a:gridCol w="1510580">
                  <a:extLst>
                    <a:ext uri="{9D8B030D-6E8A-4147-A177-3AD203B41FA5}">
                      <a16:colId xmlns:a16="http://schemas.microsoft.com/office/drawing/2014/main" val="1582951022"/>
                    </a:ext>
                  </a:extLst>
                </a:gridCol>
                <a:gridCol w="1484079">
                  <a:extLst>
                    <a:ext uri="{9D8B030D-6E8A-4147-A177-3AD203B41FA5}">
                      <a16:colId xmlns:a16="http://schemas.microsoft.com/office/drawing/2014/main" val="3412292603"/>
                    </a:ext>
                  </a:extLst>
                </a:gridCol>
                <a:gridCol w="1464485">
                  <a:extLst>
                    <a:ext uri="{9D8B030D-6E8A-4147-A177-3AD203B41FA5}">
                      <a16:colId xmlns:a16="http://schemas.microsoft.com/office/drawing/2014/main" val="3811641140"/>
                    </a:ext>
                  </a:extLst>
                </a:gridCol>
                <a:gridCol w="993799">
                  <a:extLst>
                    <a:ext uri="{9D8B030D-6E8A-4147-A177-3AD203B41FA5}">
                      <a16:colId xmlns:a16="http://schemas.microsoft.com/office/drawing/2014/main" val="1052242686"/>
                    </a:ext>
                  </a:extLst>
                </a:gridCol>
                <a:gridCol w="927540">
                  <a:extLst>
                    <a:ext uri="{9D8B030D-6E8A-4147-A177-3AD203B41FA5}">
                      <a16:colId xmlns:a16="http://schemas.microsoft.com/office/drawing/2014/main" val="118918687"/>
                    </a:ext>
                  </a:extLst>
                </a:gridCol>
                <a:gridCol w="1193139">
                  <a:extLst>
                    <a:ext uri="{9D8B030D-6E8A-4147-A177-3AD203B41FA5}">
                      <a16:colId xmlns:a16="http://schemas.microsoft.com/office/drawing/2014/main" val="3438528700"/>
                    </a:ext>
                  </a:extLst>
                </a:gridCol>
              </a:tblGrid>
              <a:tr h="602043">
                <a:tc>
                  <a:txBody>
                    <a:bodyPr/>
                    <a:lstStyle/>
                    <a:p>
                      <a:r>
                        <a:rPr lang="en-US" dirty="0"/>
                        <a:t>Mindset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Comply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Reject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Infected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Healthy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Near Recovered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944013"/>
                  </a:ext>
                </a:extLst>
              </a:tr>
              <a:tr h="344024">
                <a:tc>
                  <a:txBody>
                    <a:bodyPr/>
                    <a:lstStyle/>
                    <a:p>
                      <a:r>
                        <a:rPr lang="en-US" dirty="0"/>
                        <a:t>Comply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4279012"/>
                  </a:ext>
                </a:extLst>
              </a:tr>
              <a:tr h="860061">
                <a:tc>
                  <a:txBody>
                    <a:bodyPr/>
                    <a:lstStyle/>
                    <a:p>
                      <a:r>
                        <a:rPr lang="en-US" dirty="0"/>
                        <a:t>Neutral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(if majority)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(+ if majority comply else -)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(if majority)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7035889"/>
                  </a:ext>
                </a:extLst>
              </a:tr>
              <a:tr h="1068933">
                <a:tc>
                  <a:txBody>
                    <a:bodyPr/>
                    <a:lstStyle/>
                    <a:p>
                      <a:r>
                        <a:rPr lang="en-US" dirty="0"/>
                        <a:t>Reject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(+ if comply around else -)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1705405"/>
                  </a:ext>
                </a:extLst>
              </a:tr>
            </a:tbl>
          </a:graphicData>
        </a:graphic>
      </p:graphicFrame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7011AD-AE32-31DB-929A-FF21F5BE5B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8227675" cy="78665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dirty="0">
                <a:ea typeface="Calibri"/>
                <a:cs typeface="Calibri"/>
              </a:rPr>
              <a:t>Matrix: </a:t>
            </a:r>
            <a:r>
              <a:rPr lang="en-US" sz="2400" dirty="0">
                <a:ea typeface="Calibri"/>
                <a:cs typeface="Calibri"/>
              </a:rPr>
              <a:t>Prisoner Dilemma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B6E9EA-6C93-D89B-3F1B-9277313B6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016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5E8F12-E3D3-06DA-EE83-3D94D5A3C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9BA7E-002F-5DEA-10AD-CD8C384928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dirty="0">
                <a:ea typeface="Calibri"/>
                <a:cs typeface="Calibri"/>
              </a:rPr>
              <a:t>Physical Model</a:t>
            </a:r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8F7600F-772D-58E3-87FD-F0430B70B5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No infection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44FA7E4-362A-5BAF-3F3D-C3CE8A187B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2534444"/>
            <a:ext cx="4040188" cy="3232150"/>
          </a:xfr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08823B3-1A72-143E-11CE-80A94CE7E8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10% infected at start</a:t>
            </a:r>
            <a:endParaRPr lang="en-US" dirty="0" err="1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C1C2827-7FEF-BF93-2F9B-63A2529F564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645025" y="2533809"/>
            <a:ext cx="4041775" cy="323342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7013A1-1AB7-92AB-075C-0BBB8C90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8</a:t>
            </a:fld>
            <a:endParaRPr lang="en-US"/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D3CF159D-1598-4E29-E4CA-AEDE97F33454}"/>
              </a:ext>
            </a:extLst>
          </p:cNvPr>
          <p:cNvSpPr txBox="1">
            <a:spLocks/>
          </p:cNvSpPr>
          <p:nvPr/>
        </p:nvSpPr>
        <p:spPr>
          <a:xfrm>
            <a:off x="457200" y="1067238"/>
            <a:ext cx="8227675" cy="7866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defPPr>
              <a:defRPr lang="en-US"/>
            </a:defPPr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a typeface="Calibri"/>
                <a:cs typeface="Calibri"/>
              </a:rPr>
              <a:t>Results: 100 steps 10 times</a:t>
            </a:r>
            <a:endParaRPr lang="en-US" sz="24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09365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7C220-F6F3-E745-EE3B-4C6781C12F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"/>
                <a:cs typeface="Calibri"/>
              </a:rPr>
              <a:t>Implementation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FFA4C-641F-51C1-A387-42C74D61E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979" y="1711465"/>
            <a:ext cx="8785927" cy="4525963"/>
          </a:xfrm>
        </p:spPr>
        <p:txBody>
          <a:bodyPr vert="horz" lIns="91440" tIns="45720" rIns="91440" bIns="45720" rtlCol="0" anchor="t">
            <a:noAutofit/>
          </a:bodyPr>
          <a:lstStyle/>
          <a:p>
            <a:pPr>
              <a:buNone/>
            </a:pPr>
            <a:r>
              <a:rPr lang="en-US" sz="2000" dirty="0">
                <a:solidFill>
                  <a:srgbClr val="6AAB73"/>
                </a:solidFill>
                <a:latin typeface="Consolas"/>
              </a:rPr>
              <a:t>Behavior/</a:t>
            </a:r>
            <a:br>
              <a:rPr lang="en-US" sz="2000" dirty="0">
                <a:solidFill>
                  <a:srgbClr val="6AAB73"/>
                </a:solidFill>
                <a:latin typeface="Consolas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</a:rPr>
              <a:t>  ├── BehaviorPropagationExample.scala</a:t>
            </a:r>
            <a:br>
              <a:rPr lang="en-US" sz="2000" dirty="0">
                <a:solidFill>
                  <a:srgbClr val="6AAB73"/>
                </a:solidFill>
                <a:latin typeface="Consolas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</a:rPr>
              <a:t> 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</a:rPr>
              <a:t>BehaviorSimGUI.scala</a:t>
            </a:r>
            <a:endParaRPr lang="en-US" sz="2000" dirty="0" err="1">
              <a:solidFill>
                <a:srgbClr val="6AAB73"/>
              </a:solidFill>
              <a:latin typeface="Consolas"/>
              <a:ea typeface="Calibri"/>
              <a:cs typeface="Calibri"/>
            </a:endParaRPr>
          </a:p>
          <a:p>
            <a:pPr>
              <a:buNone/>
            </a:pPr>
            <a:r>
              <a:rPr lang="en-US" sz="2000" dirty="0">
                <a:solidFill>
                  <a:srgbClr val="6AAB73"/>
                </a:solidFill>
                <a:latin typeface="Consolas"/>
              </a:rPr>
              <a:t>Virus/</a:t>
            </a:r>
            <a:br>
              <a:rPr lang="en-US" sz="2000" dirty="0">
                <a:solidFill>
                  <a:srgbClr val="6AAB73"/>
                </a:solidFill>
                <a:latin typeface="Consolas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</a:rPr>
              <a:t> 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</a:rPr>
              <a:t>VirusPropagationExample.scala</a:t>
            </a:r>
            <a:br>
              <a:rPr lang="en-US" sz="2000" dirty="0">
                <a:solidFill>
                  <a:srgbClr val="6AAB73"/>
                </a:solidFill>
                <a:latin typeface="Consolas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</a:rPr>
              <a:t> 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</a:rPr>
              <a:t>VirusSimGUI.scala</a:t>
            </a:r>
            <a:endParaRPr lang="en-US" sz="2000" dirty="0">
              <a:solidFill>
                <a:srgbClr val="6AAB73"/>
              </a:solidFill>
              <a:latin typeface="Consolas"/>
            </a:endParaRPr>
          </a:p>
          <a:p>
            <a:pPr>
              <a:buNone/>
            </a:pP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Pandemia/</a:t>
            </a:r>
            <a:b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PandemiaPropagationExample.scala</a:t>
            </a:r>
            <a:b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PandemiaSimGUI.scala</a:t>
            </a:r>
            <a:b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PandemiaSimPlot.scala</a:t>
            </a:r>
            <a:b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PandemiaSim.scala</a:t>
            </a:r>
            <a:b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</a:br>
            <a:r>
              <a:rPr lang="en-US" sz="2000" dirty="0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 ├── </a:t>
            </a:r>
            <a:r>
              <a:rPr lang="en-US" sz="2000" dirty="0" err="1">
                <a:solidFill>
                  <a:srgbClr val="6AAB73"/>
                </a:solidFill>
                <a:latin typeface="Consolas"/>
                <a:ea typeface="Calibri"/>
                <a:cs typeface="Calibri"/>
              </a:rPr>
              <a:t>PandemiaTransition.scala</a:t>
            </a:r>
            <a:endParaRPr lang="en-US" dirty="0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6297C7-884E-A744-001E-E251BB85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809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f2fdd233-6eae-49cc-ab5e-cf4986ff514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87A95534299DE4AA72FCFD19EC42FCF" ma:contentTypeVersion="16" ma:contentTypeDescription="Crée un document." ma:contentTypeScope="" ma:versionID="38fabf6ed92f4ce6ec6d567e9bfb8e99">
  <xsd:schema xmlns:xsd="http://www.w3.org/2001/XMLSchema" xmlns:xs="http://www.w3.org/2001/XMLSchema" xmlns:p="http://schemas.microsoft.com/office/2006/metadata/properties" xmlns:ns3="f2fdd233-6eae-49cc-ab5e-cf4986ff5147" xmlns:ns4="f6dca0ea-8d80-40d7-be81-8333411e4e47" targetNamespace="http://schemas.microsoft.com/office/2006/metadata/properties" ma:root="true" ma:fieldsID="b840e0b731decb2c664130f796390003" ns3:_="" ns4:_="">
    <xsd:import namespace="f2fdd233-6eae-49cc-ab5e-cf4986ff5147"/>
    <xsd:import namespace="f6dca0ea-8d80-40d7-be81-8333411e4e4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bjectDetectorVersion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Location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ystemTags" minOccurs="0"/>
                <xsd:element ref="ns3:MediaLengthInSecond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fdd233-6eae-49cc-ab5e-cf4986ff514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6" nillable="true" ma:displayName="Location" ma:indexed="true" ma:internalName="MediaServiceLocation" ma:readOnly="true">
      <xsd:simpleType>
        <xsd:restriction base="dms:Text"/>
      </xsd:simpleType>
    </xsd:element>
    <xsd:element name="_activity" ma:index="17" nillable="true" ma:displayName="_activity" ma:hidden="true" ma:internalName="_activity">
      <xsd:simpleType>
        <xsd:restriction base="dms:Note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  <xsd:element name="MediaLengthInSeconds" ma:index="22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dca0ea-8d80-40d7-be81-8333411e4e47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20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6DA689-4EF2-49AF-9FEC-DEF3A6C4A1DA}">
  <ds:schemaRefs>
    <ds:schemaRef ds:uri="f2fdd233-6eae-49cc-ab5e-cf4986ff5147"/>
    <ds:schemaRef ds:uri="f6dca0ea-8d80-40d7-be81-8333411e4e4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424FC932-CA3C-423A-8342-92A63B351E1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2D2CA5-1BDF-4A7C-AAE6-AC6CC4821803}">
  <ds:schemaRefs>
    <ds:schemaRef ds:uri="f2fdd233-6eae-49cc-ab5e-cf4986ff5147"/>
    <ds:schemaRef ds:uri="f6dca0ea-8d80-40d7-be81-8333411e4e47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>
  <clbl:label id="{a372f724-c0b2-4ea0-abfb-0eb8c6f84e40}" enabled="0" method="" siteId="{a372f724-c0b2-4ea0-abfb-0eb8c6f84e40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On-screen Show (4:3)</PresentationFormat>
  <Slides>13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Adoption of Rules in Societies</vt:lpstr>
      <vt:lpstr>Summary</vt:lpstr>
      <vt:lpstr>Presentation</vt:lpstr>
      <vt:lpstr>Physical Model</vt:lpstr>
      <vt:lpstr>Physical Model</vt:lpstr>
      <vt:lpstr>Physical Model</vt:lpstr>
      <vt:lpstr>Physical Model</vt:lpstr>
      <vt:lpstr>Physical Model</vt:lpstr>
      <vt:lpstr>Implementation</vt:lpstr>
      <vt:lpstr>Implementation</vt:lpstr>
      <vt:lpstr>Conclusion</vt:lpstr>
      <vt:lpstr>Conclusion</vt:lpstr>
      <vt:lpstr>Questions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revision>280</cp:revision>
  <dcterms:created xsi:type="dcterms:W3CDTF">2013-01-27T09:14:16Z</dcterms:created>
  <dcterms:modified xsi:type="dcterms:W3CDTF">2025-06-18T09:18:12Z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0x010100987A95534299DE4AA72FCFD19EC42FCF</vt:lpwstr>
  </property>
</Properties>
</file>

<file path=docProps/thumbnail.jpeg>
</file>